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Space Mono" charset="1" panose="02000509040000020004"/>
      <p:regular r:id="rId11"/>
    </p:embeddedFont>
    <p:embeddedFont>
      <p:font typeface="Space Mono Bold" charset="1" panose="02000809030000020004"/>
      <p:regular r:id="rId12"/>
    </p:embeddedFont>
    <p:embeddedFont>
      <p:font typeface="Space Mono Italics" charset="1" panose="02000509090000090004"/>
      <p:regular r:id="rId13"/>
    </p:embeddedFont>
    <p:embeddedFont>
      <p:font typeface="Space Mono Bold Italics" charset="1" panose="020008090400000900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7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895">
            <a:off x="0" y="8014185"/>
            <a:ext cx="1828800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5400000">
            <a:off x="11819656" y="5138738"/>
            <a:ext cx="102870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661460" y="1216044"/>
            <a:ext cx="6749611" cy="6101648"/>
            <a:chOff x="0" y="0"/>
            <a:chExt cx="6350000" cy="5740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1270" cy="5741670"/>
            </a:xfrm>
            <a:custGeom>
              <a:avLst/>
              <a:gdLst/>
              <a:ahLst/>
              <a:cxnLst/>
              <a:rect r="r" b="b" t="t" l="l"/>
              <a:pathLst>
                <a:path h="5741670" w="63512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1"/>
                  </a:cubicBezTo>
                  <a:lnTo>
                    <a:pt x="6177280" y="3553461"/>
                  </a:lnTo>
                  <a:cubicBezTo>
                    <a:pt x="6287770" y="3450591"/>
                    <a:pt x="6351270" y="3307081"/>
                    <a:pt x="6351270" y="3155951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2"/>
              <a:stretch>
                <a:fillRect l="-17801" t="0" r="-178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2773059"/>
            <a:ext cx="8285084" cy="4429119"/>
            <a:chOff x="0" y="0"/>
            <a:chExt cx="11046779" cy="590549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11046779" cy="327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160">
                  <a:solidFill>
                    <a:srgbClr val="FFFFFF"/>
                  </a:solidFill>
                  <a:latin typeface="Archivo Black"/>
                </a:rPr>
                <a:t>Research paper analysis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806817"/>
              <a:ext cx="11046779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Space Mono"/>
                </a:rPr>
                <a:t>Detection of Distributed Denial of Service Attacks in SDN using Machine learning techniques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7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2445908"/>
            <a:ext cx="18422794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5397909">
            <a:off x="2187359" y="6366457"/>
            <a:ext cx="783156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397909">
            <a:off x="8283359" y="6366457"/>
            <a:ext cx="783156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35238" y="3320310"/>
            <a:ext cx="4794037" cy="2877381"/>
            <a:chOff x="0" y="0"/>
            <a:chExt cx="6350000" cy="38112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3811270"/>
            </a:xfrm>
            <a:custGeom>
              <a:avLst/>
              <a:gdLst/>
              <a:ahLst/>
              <a:cxnLst/>
              <a:rect r="r" b="b" t="t" l="l"/>
              <a:pathLst>
                <a:path h="3811270" w="635000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4131" r="0" b="-54131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851938" y="3320310"/>
            <a:ext cx="4794037" cy="2877381"/>
            <a:chOff x="0" y="0"/>
            <a:chExt cx="6350000" cy="38112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3811270"/>
            </a:xfrm>
            <a:custGeom>
              <a:avLst/>
              <a:gdLst/>
              <a:ahLst/>
              <a:cxnLst/>
              <a:rect r="r" b="b" t="t" l="l"/>
              <a:pathLst>
                <a:path h="3811270" w="635000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74958" r="0" b="-74958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658725" y="3320310"/>
            <a:ext cx="4794037" cy="2877381"/>
            <a:chOff x="0" y="0"/>
            <a:chExt cx="6350000" cy="38112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3811270"/>
            </a:xfrm>
            <a:custGeom>
              <a:avLst/>
              <a:gdLst/>
              <a:ahLst/>
              <a:cxnLst/>
              <a:rect r="r" b="b" t="t" l="l"/>
              <a:pathLst>
                <a:path h="3811270" w="635000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1074" r="0" b="-61074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1019175"/>
            <a:ext cx="11646475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24"/>
              </a:lnSpc>
            </a:pPr>
            <a:r>
              <a:rPr lang="en-US" sz="4937" spc="-98">
                <a:solidFill>
                  <a:srgbClr val="FFFFFF"/>
                </a:solidFill>
                <a:latin typeface="Archivo Black"/>
              </a:rPr>
              <a:t>CONCLUSION AND FUTURE WORK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851938" y="7103928"/>
            <a:ext cx="4584125" cy="2209393"/>
            <a:chOff x="0" y="0"/>
            <a:chExt cx="6112166" cy="294585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6112166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Archivo Black"/>
                </a:rPr>
                <a:t>SVM WORKS BETTER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19682"/>
              <a:ext cx="6112166" cy="1826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08"/>
                </a:lnSpc>
              </a:pPr>
              <a:r>
                <a:rPr lang="en-US" sz="1577">
                  <a:solidFill>
                    <a:srgbClr val="FFFFFF"/>
                  </a:solidFill>
                  <a:latin typeface="Space Mono"/>
                </a:rPr>
                <a:t>Their experimental data shows that, SVM</a:t>
              </a:r>
            </a:p>
            <a:p>
              <a:pPr marL="0" indent="0" lvl="0">
                <a:lnSpc>
                  <a:spcPts val="2208"/>
                </a:lnSpc>
                <a:spcBef>
                  <a:spcPct val="0"/>
                </a:spcBef>
              </a:pPr>
              <a:r>
                <a:rPr lang="en-US" sz="1577">
                  <a:solidFill>
                    <a:srgbClr val="FFFFFF"/>
                  </a:solidFill>
                  <a:latin typeface="Space Mono"/>
                </a:rPr>
                <a:t>works better than Decision tree technique in their simulated environment.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675175" y="7103928"/>
            <a:ext cx="4584125" cy="2153576"/>
            <a:chOff x="0" y="0"/>
            <a:chExt cx="6112166" cy="287143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6112166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Archivo Black"/>
                </a:rPr>
                <a:t>FUTURE TARGET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119682"/>
              <a:ext cx="6112166" cy="1751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Space Mono"/>
                </a:rPr>
                <a:t>They plan to implement Advanced Support Vector Machine (ASVM) to detect DDoS attacks by analyzing the kernel vectors.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0194" y="7103928"/>
            <a:ext cx="4584125" cy="1706687"/>
            <a:chOff x="0" y="0"/>
            <a:chExt cx="6112166" cy="2275583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0"/>
              <a:ext cx="6112166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Archivo Black"/>
                </a:rPr>
                <a:t>SVM AND DECISION TREE ALGORITHM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611807"/>
              <a:ext cx="6112166" cy="663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091"/>
                </a:lnSpc>
              </a:pPr>
              <a:r>
                <a:rPr lang="en-US" sz="1494">
                  <a:solidFill>
                    <a:srgbClr val="FFFFFF"/>
                  </a:solidFill>
                  <a:latin typeface="Space Mono"/>
                </a:rPr>
                <a:t> used to distinguish between normal and</a:t>
              </a:r>
            </a:p>
            <a:p>
              <a:pPr marL="0" indent="0" lvl="0">
                <a:lnSpc>
                  <a:spcPts val="2091"/>
                </a:lnSpc>
                <a:spcBef>
                  <a:spcPct val="0"/>
                </a:spcBef>
              </a:pPr>
              <a:r>
                <a:rPr lang="en-US" sz="1494">
                  <a:solidFill>
                    <a:srgbClr val="FFFFFF"/>
                  </a:solidFill>
                  <a:latin typeface="Space Mono"/>
                </a:rPr>
                <a:t>malicious traffic data.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7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044280" y="3273142"/>
            <a:ext cx="6346533" cy="5908623"/>
            <a:chOff x="0" y="0"/>
            <a:chExt cx="6350000" cy="5911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2"/>
              <a:stretch>
                <a:fillRect l="0" t="-19617" r="0" b="-19617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rot="895">
            <a:off x="0" y="2448289"/>
            <a:ext cx="1828800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397909">
            <a:off x="6393226" y="6366457"/>
            <a:ext cx="783156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1009650"/>
            <a:ext cx="717679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-140">
                <a:solidFill>
                  <a:srgbClr val="FFFFFF"/>
                </a:solidFill>
                <a:latin typeface="Archivo Black"/>
              </a:rPr>
              <a:t>References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23917"/>
            <a:ext cx="8835680" cy="131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8"/>
              </a:lnSpc>
            </a:pPr>
            <a:r>
              <a:rPr lang="en-US" sz="1765">
                <a:solidFill>
                  <a:srgbClr val="FFFFFF"/>
                </a:solidFill>
                <a:latin typeface="Space Mono"/>
              </a:rPr>
              <a:t>Detection of Distributed Denial of Service Attacks in </a:t>
            </a:r>
            <a:r>
              <a:rPr lang="en-US" sz="1765">
                <a:solidFill>
                  <a:srgbClr val="FFFFFF"/>
                </a:solidFill>
                <a:latin typeface="Space Mono"/>
              </a:rPr>
              <a:t>SDN using Machine learning techniques</a:t>
            </a:r>
          </a:p>
          <a:p>
            <a:pPr>
              <a:lnSpc>
                <a:spcPts val="2648"/>
              </a:lnSpc>
            </a:pPr>
            <a:r>
              <a:rPr lang="en-US" sz="1765">
                <a:solidFill>
                  <a:srgbClr val="FFFFFF"/>
                </a:solidFill>
                <a:latin typeface="Space Mono"/>
              </a:rPr>
              <a:t>- 2021 International Conference on Computer Communication and Informatics (ICCCI -2021), Jan. 27 – 29, 2021, Coimbatore, INDIA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5478496"/>
            <a:ext cx="5840221" cy="3948022"/>
            <a:chOff x="0" y="0"/>
            <a:chExt cx="7786962" cy="526403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536960"/>
              <a:ext cx="7786962" cy="4727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019"/>
                </a:lnSpc>
              </a:pPr>
              <a:r>
                <a:rPr lang="en-US" sz="1553">
                  <a:solidFill>
                    <a:srgbClr val="FFFFFF"/>
                  </a:solidFill>
                  <a:latin typeface="Space Mono"/>
                </a:rPr>
                <a:t>K.Muthamil Sudar</a:t>
              </a:r>
            </a:p>
            <a:p>
              <a:pPr>
                <a:lnSpc>
                  <a:spcPts val="2019"/>
                </a:lnSpc>
              </a:pPr>
              <a:r>
                <a:rPr lang="en-US" sz="1553">
                  <a:solidFill>
                    <a:srgbClr val="FFFFFF"/>
                  </a:solidFill>
                  <a:latin typeface="Space Mono"/>
                </a:rPr>
                <a:t>k.muthamilsudar@klu.ac.in</a:t>
              </a:r>
            </a:p>
            <a:p>
              <a:pPr>
                <a:lnSpc>
                  <a:spcPts val="2019"/>
                </a:lnSpc>
              </a:pPr>
            </a:p>
            <a:p>
              <a:pPr>
                <a:lnSpc>
                  <a:spcPts val="2019"/>
                </a:lnSpc>
              </a:pPr>
              <a:r>
                <a:rPr lang="en-US" sz="1553">
                  <a:solidFill>
                    <a:srgbClr val="FFFFFF"/>
                  </a:solidFill>
                  <a:latin typeface="Space Mono"/>
                </a:rPr>
                <a:t>M. Beulah</a:t>
              </a:r>
            </a:p>
            <a:p>
              <a:pPr>
                <a:lnSpc>
                  <a:spcPts val="2019"/>
                </a:lnSpc>
              </a:pPr>
              <a:r>
                <a:rPr lang="en-US" sz="1553">
                  <a:solidFill>
                    <a:srgbClr val="FFFFFF"/>
                  </a:solidFill>
                  <a:latin typeface="Space Mono"/>
                </a:rPr>
                <a:t>beulahlakshmi@gmail.com</a:t>
              </a:r>
            </a:p>
            <a:p>
              <a:pPr>
                <a:lnSpc>
                  <a:spcPts val="2019"/>
                </a:lnSpc>
              </a:pPr>
            </a:p>
            <a:p>
              <a:pPr>
                <a:lnSpc>
                  <a:spcPts val="2019"/>
                </a:lnSpc>
              </a:pPr>
              <a:r>
                <a:rPr lang="en-US" sz="1553">
                  <a:solidFill>
                    <a:srgbClr val="FFFFFF"/>
                  </a:solidFill>
                  <a:latin typeface="Space Mono"/>
                </a:rPr>
                <a:t>P.Deepalakshmi</a:t>
              </a:r>
            </a:p>
            <a:p>
              <a:pPr>
                <a:lnSpc>
                  <a:spcPts val="2019"/>
                </a:lnSpc>
              </a:pPr>
              <a:r>
                <a:rPr lang="en-US" sz="1553">
                  <a:solidFill>
                    <a:srgbClr val="FFFFFF"/>
                  </a:solidFill>
                  <a:latin typeface="Space Mono"/>
                </a:rPr>
                <a:t>deepa.kumar@klu.ac.in</a:t>
              </a:r>
            </a:p>
            <a:p>
              <a:pPr>
                <a:lnSpc>
                  <a:spcPts val="2019"/>
                </a:lnSpc>
              </a:pPr>
            </a:p>
            <a:p>
              <a:pPr>
                <a:lnSpc>
                  <a:spcPts val="2019"/>
                </a:lnSpc>
              </a:pPr>
              <a:r>
                <a:rPr lang="en-US" sz="1553">
                  <a:solidFill>
                    <a:srgbClr val="FFFFFF"/>
                  </a:solidFill>
                  <a:latin typeface="Space Mono"/>
                </a:rPr>
                <a:t>P.Nagaraj</a:t>
              </a:r>
            </a:p>
            <a:p>
              <a:pPr>
                <a:lnSpc>
                  <a:spcPts val="2019"/>
                </a:lnSpc>
              </a:pPr>
              <a:r>
                <a:rPr lang="en-US" sz="1553">
                  <a:solidFill>
                    <a:srgbClr val="FFFFFF"/>
                  </a:solidFill>
                  <a:latin typeface="Space Mono"/>
                </a:rPr>
                <a:t>nagaraj.p@klu.ac.in</a:t>
              </a:r>
            </a:p>
            <a:p>
              <a:pPr>
                <a:lnSpc>
                  <a:spcPts val="2019"/>
                </a:lnSpc>
              </a:pPr>
            </a:p>
            <a:p>
              <a:pPr>
                <a:lnSpc>
                  <a:spcPts val="2019"/>
                </a:lnSpc>
              </a:pPr>
              <a:r>
                <a:rPr lang="en-US" sz="1553">
                  <a:solidFill>
                    <a:srgbClr val="FFFFFF"/>
                  </a:solidFill>
                  <a:latin typeface="Space Mono"/>
                </a:rPr>
                <a:t>P. Chinnasamy</a:t>
              </a:r>
            </a:p>
            <a:p>
              <a:pPr>
                <a:lnSpc>
                  <a:spcPts val="2019"/>
                </a:lnSpc>
              </a:pPr>
              <a:r>
                <a:rPr lang="en-US" sz="1553">
                  <a:solidFill>
                    <a:srgbClr val="FFFFFF"/>
                  </a:solidFill>
                  <a:latin typeface="Space Mono"/>
                </a:rPr>
                <a:t>chinnasamyponnusamy@gmail.com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7786962" cy="3550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45"/>
                </a:lnSpc>
              </a:pPr>
              <a:r>
                <a:rPr lang="en-US" sz="1727">
                  <a:solidFill>
                    <a:srgbClr val="FFFFFF"/>
                  </a:solidFill>
                  <a:latin typeface="Space Mono"/>
                </a:rPr>
                <a:t>Authors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2B7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89852" y="4884420"/>
            <a:ext cx="8794895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Archivo Black"/>
              </a:rPr>
              <a:t>THANK YOU FOR LISTENING!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0" y="2445908"/>
            <a:ext cx="1837459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0" y="8468212"/>
            <a:ext cx="1837459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B7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23013"/>
            <a:ext cx="5850934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7000" spc="-140">
                <a:solidFill>
                  <a:srgbClr val="FFFFFF"/>
                </a:solidFill>
                <a:latin typeface="Archivo Black"/>
              </a:rPr>
              <a:t>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560481" y="2468535"/>
            <a:ext cx="6725929" cy="5229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23429" indent="-261715" lvl="1">
              <a:lnSpc>
                <a:spcPts val="6061"/>
              </a:lnSpc>
              <a:buFont typeface="Arial"/>
              <a:buChar char="•"/>
            </a:pPr>
            <a:r>
              <a:rPr lang="en-US" sz="2424">
                <a:solidFill>
                  <a:srgbClr val="FFFFFF"/>
                </a:solidFill>
                <a:latin typeface="Space Mono"/>
              </a:rPr>
              <a:t>Abstraction</a:t>
            </a:r>
          </a:p>
          <a:p>
            <a:pPr marL="523429" indent="-261715" lvl="1">
              <a:lnSpc>
                <a:spcPts val="6061"/>
              </a:lnSpc>
              <a:buFont typeface="Arial"/>
              <a:buChar char="•"/>
            </a:pPr>
            <a:r>
              <a:rPr lang="en-US" sz="2424">
                <a:solidFill>
                  <a:srgbClr val="FFFFFF"/>
                </a:solidFill>
                <a:latin typeface="Space Mono"/>
              </a:rPr>
              <a:t>Introduction</a:t>
            </a:r>
          </a:p>
          <a:p>
            <a:pPr marL="523429" indent="-261715" lvl="1">
              <a:lnSpc>
                <a:spcPts val="6061"/>
              </a:lnSpc>
              <a:buFont typeface="Arial"/>
              <a:buChar char="•"/>
            </a:pPr>
            <a:r>
              <a:rPr lang="en-US" sz="2424">
                <a:solidFill>
                  <a:srgbClr val="FFFFFF"/>
                </a:solidFill>
                <a:latin typeface="Space Mono"/>
              </a:rPr>
              <a:t>Related Work</a:t>
            </a:r>
          </a:p>
          <a:p>
            <a:pPr marL="523429" indent="-261715" lvl="1">
              <a:lnSpc>
                <a:spcPts val="6061"/>
              </a:lnSpc>
              <a:buFont typeface="Arial"/>
              <a:buChar char="•"/>
            </a:pPr>
            <a:r>
              <a:rPr lang="en-US" sz="2424">
                <a:solidFill>
                  <a:srgbClr val="FFFFFF"/>
                </a:solidFill>
                <a:latin typeface="Space Mono"/>
              </a:rPr>
              <a:t>Proposed Work</a:t>
            </a:r>
          </a:p>
          <a:p>
            <a:pPr marL="1046858" indent="-348953" lvl="2">
              <a:lnSpc>
                <a:spcPts val="6061"/>
              </a:lnSpc>
              <a:buFont typeface="Arial"/>
              <a:buChar char="•"/>
            </a:pPr>
            <a:r>
              <a:rPr lang="en-US" sz="2424">
                <a:solidFill>
                  <a:srgbClr val="FFFFFF"/>
                </a:solidFill>
                <a:latin typeface="Space Mono"/>
              </a:rPr>
              <a:t>Machine Learning</a:t>
            </a:r>
          </a:p>
          <a:p>
            <a:pPr marL="1046858" indent="-348953" lvl="2">
              <a:lnSpc>
                <a:spcPts val="6061"/>
              </a:lnSpc>
              <a:buFont typeface="Arial"/>
              <a:buChar char="•"/>
            </a:pPr>
            <a:r>
              <a:rPr lang="en-US" sz="2424">
                <a:solidFill>
                  <a:srgbClr val="FFFFFF"/>
                </a:solidFill>
                <a:latin typeface="Space Mono"/>
              </a:rPr>
              <a:t>DDoS attack identification</a:t>
            </a:r>
          </a:p>
          <a:p>
            <a:pPr marL="523429" indent="-261715" lvl="1">
              <a:lnSpc>
                <a:spcPts val="6061"/>
              </a:lnSpc>
              <a:buFont typeface="Arial"/>
              <a:buChar char="•"/>
            </a:pPr>
            <a:r>
              <a:rPr lang="en-US" sz="2424">
                <a:solidFill>
                  <a:srgbClr val="FFFFFF"/>
                </a:solidFill>
                <a:latin typeface="Space Mono"/>
              </a:rPr>
              <a:t>Conclusion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3078718" y="5138738"/>
            <a:ext cx="102870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0" y="1992285"/>
            <a:ext cx="822698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7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816386" y="909864"/>
            <a:ext cx="5442914" cy="7668237"/>
            <a:chOff x="0" y="0"/>
            <a:chExt cx="45072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59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50596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lnTo>
                    <a:pt x="562610" y="4522470"/>
                  </a:ln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55561" t="0" r="-55561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rot="5400000">
            <a:off x="5572935" y="5138738"/>
            <a:ext cx="10287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0" y="2483375"/>
            <a:ext cx="1072119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1009650"/>
            <a:ext cx="899288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-140">
                <a:solidFill>
                  <a:srgbClr val="FFFFFF"/>
                </a:solidFill>
                <a:latin typeface="Archivo Black"/>
              </a:rPr>
              <a:t>Abstraction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3616002"/>
            <a:ext cx="6162573" cy="4857628"/>
            <a:chOff x="0" y="0"/>
            <a:chExt cx="8216764" cy="647683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8216764" cy="2001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29"/>
                </a:lnSpc>
              </a:pPr>
              <a:r>
                <a:rPr lang="en-US" sz="1735">
                  <a:solidFill>
                    <a:srgbClr val="FFFFFF"/>
                  </a:solidFill>
                  <a:latin typeface="Space Mono"/>
                </a:rPr>
                <a:t>Software-defined network (SDN) is a network architecture that used to build, design the hardware components virtually. SDN is a good approach but still is vulnerable to DDoS attacks.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038242"/>
              <a:ext cx="8216764" cy="3438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22"/>
                </a:lnSpc>
              </a:pPr>
              <a:r>
                <a:rPr lang="en-US" sz="1872">
                  <a:solidFill>
                    <a:srgbClr val="FFFFFF"/>
                  </a:solidFill>
                  <a:latin typeface="Space Mono"/>
                </a:rPr>
                <a:t>They propose a machine learning technique</a:t>
              </a:r>
            </a:p>
            <a:p>
              <a:pPr>
                <a:lnSpc>
                  <a:spcPts val="2622"/>
                </a:lnSpc>
              </a:pPr>
              <a:r>
                <a:rPr lang="en-US" sz="1872">
                  <a:solidFill>
                    <a:srgbClr val="FFFFFF"/>
                  </a:solidFill>
                  <a:latin typeface="Space Mono"/>
                </a:rPr>
                <a:t>namely Decision Tree and Support Vector Machine (SVM) to detect malicious traffic. </a:t>
              </a:r>
            </a:p>
            <a:p>
              <a:pPr>
                <a:lnSpc>
                  <a:spcPts val="2622"/>
                </a:lnSpc>
              </a:pPr>
            </a:p>
            <a:p>
              <a:pPr algn="l">
                <a:lnSpc>
                  <a:spcPts val="2622"/>
                </a:lnSpc>
              </a:pPr>
              <a:r>
                <a:rPr lang="en-US" sz="1872">
                  <a:solidFill>
                    <a:srgbClr val="FFFFFF"/>
                  </a:solidFill>
                  <a:latin typeface="Space Mono"/>
                </a:rPr>
                <a:t>Their </a:t>
              </a:r>
              <a:r>
                <a:rPr lang="en-US" sz="1872">
                  <a:solidFill>
                    <a:srgbClr val="FFFFFF"/>
                  </a:solidFill>
                  <a:latin typeface="Space Mono"/>
                </a:rPr>
                <a:t>test outcome shows that the Decision Tree and Support Vector Machine (SVM) algorithm provides better accuracy and detection rate.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2B7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643679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-140">
                <a:solidFill>
                  <a:srgbClr val="FFFFFF"/>
                </a:solidFill>
                <a:latin typeface="Archivo Black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921603" y="1399667"/>
            <a:ext cx="6210619" cy="139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3"/>
              </a:lnSpc>
            </a:pPr>
            <a:r>
              <a:rPr lang="en-US" sz="4256">
                <a:solidFill>
                  <a:srgbClr val="FFFFFF"/>
                </a:solidFill>
                <a:latin typeface="Archivo Black"/>
              </a:rPr>
              <a:t>SOFTWARE-DEFINED NETWORK (SDN)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27684" y="5566946"/>
            <a:ext cx="5036280" cy="4086719"/>
            <a:chOff x="0" y="0"/>
            <a:chExt cx="6715040" cy="544895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671504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Space Mono"/>
                </a:rPr>
                <a:t>Three Planes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42710"/>
              <a:ext cx="6715040" cy="4706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58597" indent="-179299" lvl="1">
                <a:lnSpc>
                  <a:spcPts val="2325"/>
                </a:lnSpc>
                <a:buFont typeface="Arial"/>
                <a:buChar char="•"/>
              </a:pPr>
              <a:r>
                <a:rPr lang="en-US" sz="1660">
                  <a:solidFill>
                    <a:srgbClr val="FFFFFF"/>
                  </a:solidFill>
                  <a:latin typeface="Space Mono"/>
                </a:rPr>
                <a:t>Data Plane</a:t>
              </a:r>
            </a:p>
            <a:p>
              <a:pPr marL="717195" indent="-239065" lvl="2">
                <a:lnSpc>
                  <a:spcPts val="2325"/>
                </a:lnSpc>
                <a:buFont typeface="Arial"/>
                <a:buChar char="⚬"/>
              </a:pPr>
              <a:r>
                <a:rPr lang="en-US" sz="1660">
                  <a:solidFill>
                    <a:srgbClr val="FFFFFF"/>
                  </a:solidFill>
                  <a:latin typeface="Space Mono"/>
                </a:rPr>
                <a:t>carries the network traffic based on the decision made by controller.</a:t>
              </a:r>
            </a:p>
            <a:p>
              <a:pPr marL="358597" indent="-179299" lvl="1">
                <a:lnSpc>
                  <a:spcPts val="2325"/>
                </a:lnSpc>
                <a:buFont typeface="Arial"/>
                <a:buChar char="•"/>
              </a:pPr>
              <a:r>
                <a:rPr lang="en-US" sz="1660">
                  <a:solidFill>
                    <a:srgbClr val="FFFFFF"/>
                  </a:solidFill>
                  <a:latin typeface="Space Mono"/>
                </a:rPr>
                <a:t>Control plane</a:t>
              </a:r>
            </a:p>
            <a:p>
              <a:pPr marL="717195" indent="-239065" lvl="2">
                <a:lnSpc>
                  <a:spcPts val="2325"/>
                </a:lnSpc>
                <a:buFont typeface="Arial"/>
                <a:buChar char="⚬"/>
              </a:pPr>
              <a:r>
                <a:rPr lang="en-US" sz="1660">
                  <a:solidFill>
                    <a:srgbClr val="FFFFFF"/>
                  </a:solidFill>
                  <a:latin typeface="Space Mono"/>
                </a:rPr>
                <a:t>decides the flow of traffic by computing the routing tables.</a:t>
              </a:r>
            </a:p>
            <a:p>
              <a:pPr marL="358597" indent="-179299" lvl="1">
                <a:lnSpc>
                  <a:spcPts val="2325"/>
                </a:lnSpc>
                <a:buFont typeface="Arial"/>
                <a:buChar char="•"/>
              </a:pPr>
              <a:r>
                <a:rPr lang="en-US" sz="1660">
                  <a:solidFill>
                    <a:srgbClr val="FFFFFF"/>
                  </a:solidFill>
                  <a:latin typeface="Space Mono"/>
                </a:rPr>
                <a:t>Application plane</a:t>
              </a:r>
            </a:p>
            <a:p>
              <a:pPr algn="l" marL="717195" indent="-239065" lvl="2">
                <a:lnSpc>
                  <a:spcPts val="2325"/>
                </a:lnSpc>
                <a:buFont typeface="Arial"/>
                <a:buChar char="⚬"/>
              </a:pPr>
              <a:r>
                <a:rPr lang="en-US" sz="1660">
                  <a:solidFill>
                    <a:srgbClr val="FFFFFF"/>
                  </a:solidFill>
                  <a:latin typeface="Space Mono"/>
                </a:rPr>
                <a:t>manages the other applications like load balancer, firewalls, Quality of Service (QoS) applications etc.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5400000">
            <a:off x="3350110" y="5138738"/>
            <a:ext cx="102870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920">
            <a:off x="-24892" y="5136356"/>
            <a:ext cx="8523264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7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3350110" y="5138738"/>
            <a:ext cx="102870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1920">
            <a:off x="2" y="2097881"/>
            <a:ext cx="8523264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852625" y="2417250"/>
            <a:ext cx="4818018" cy="6235082"/>
          </a:xfrm>
          <a:custGeom>
            <a:avLst/>
            <a:gdLst/>
            <a:ahLst/>
            <a:cxnLst/>
            <a:rect r="r" b="b" t="t" l="l"/>
            <a:pathLst>
              <a:path h="6235082" w="4818018">
                <a:moveTo>
                  <a:pt x="0" y="0"/>
                </a:moveTo>
                <a:lnTo>
                  <a:pt x="4818018" y="0"/>
                </a:lnTo>
                <a:lnTo>
                  <a:pt x="4818018" y="6235082"/>
                </a:lnTo>
                <a:lnTo>
                  <a:pt x="0" y="6235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09650"/>
            <a:ext cx="643679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-140">
                <a:solidFill>
                  <a:srgbClr val="FFFFFF"/>
                </a:solidFill>
                <a:latin typeface="Archivo Black"/>
              </a:rPr>
              <a:t>SDN cont...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317647" y="3220893"/>
            <a:ext cx="5741943" cy="4321478"/>
            <a:chOff x="0" y="0"/>
            <a:chExt cx="7655924" cy="576197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7655924" cy="550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83"/>
                </a:lnSpc>
                <a:spcBef>
                  <a:spcPct val="0"/>
                </a:spcBef>
              </a:pPr>
              <a:r>
                <a:rPr lang="en-US" sz="2736">
                  <a:solidFill>
                    <a:srgbClr val="FFFFFF"/>
                  </a:solidFill>
                  <a:latin typeface="Archivo Black"/>
                </a:rPr>
                <a:t>CONTROL LAYER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52114"/>
              <a:ext cx="7655924" cy="4909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19111" indent="-209555" lvl="1">
                <a:lnSpc>
                  <a:spcPts val="2717"/>
                </a:lnSpc>
                <a:buFont typeface="Arial"/>
                <a:buChar char="•"/>
              </a:pPr>
              <a:r>
                <a:rPr lang="en-US" sz="1941">
                  <a:solidFill>
                    <a:srgbClr val="FFFFFF"/>
                  </a:solidFill>
                  <a:latin typeface="Space Mono"/>
                </a:rPr>
                <a:t>Brain of the SDN architecture</a:t>
              </a:r>
            </a:p>
            <a:p>
              <a:pPr marL="419111" indent="-209555" lvl="1">
                <a:lnSpc>
                  <a:spcPts val="2717"/>
                </a:lnSpc>
                <a:buFont typeface="Arial"/>
                <a:buChar char="•"/>
              </a:pPr>
              <a:r>
                <a:rPr lang="en-US" sz="1941">
                  <a:solidFill>
                    <a:srgbClr val="FFFFFF"/>
                  </a:solidFill>
                  <a:latin typeface="Space Mono"/>
                </a:rPr>
                <a:t>Since huge amount of traffic is passing through the controller, proper security mechanism is essential to analyze and identify suspicious traffic.</a:t>
              </a:r>
            </a:p>
            <a:p>
              <a:pPr>
                <a:lnSpc>
                  <a:spcPts val="2717"/>
                </a:lnSpc>
              </a:pPr>
            </a:p>
            <a:p>
              <a:pPr algn="l" marL="419111" indent="-209555" lvl="1">
                <a:lnSpc>
                  <a:spcPts val="2717"/>
                </a:lnSpc>
                <a:buFont typeface="Arial"/>
                <a:buChar char="•"/>
              </a:pPr>
              <a:r>
                <a:rPr lang="en-US" sz="1941">
                  <a:solidFill>
                    <a:srgbClr val="FFFFFF"/>
                  </a:solidFill>
                  <a:latin typeface="Space Mono"/>
                </a:rPr>
                <a:t>They</a:t>
              </a:r>
              <a:r>
                <a:rPr lang="en-US" sz="1941">
                  <a:solidFill>
                    <a:srgbClr val="FFFFFF"/>
                  </a:solidFill>
                  <a:latin typeface="Space Mono"/>
                </a:rPr>
                <a:t> propose machine learning-based mechanism to identify the malicious activities in the SDN by investigating the traffic features.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7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3803721"/>
            <a:ext cx="5803507" cy="5246370"/>
            <a:chOff x="0" y="0"/>
            <a:chExt cx="6350000" cy="574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1270" cy="5741670"/>
            </a:xfrm>
            <a:custGeom>
              <a:avLst/>
              <a:gdLst/>
              <a:ahLst/>
              <a:cxnLst/>
              <a:rect r="r" b="b" t="t" l="l"/>
              <a:pathLst>
                <a:path h="5741670" w="63512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1"/>
                  </a:cubicBezTo>
                  <a:lnTo>
                    <a:pt x="6177280" y="3553461"/>
                  </a:lnTo>
                  <a:cubicBezTo>
                    <a:pt x="6287770" y="3450591"/>
                    <a:pt x="6351270" y="3307081"/>
                    <a:pt x="6351270" y="3155951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2"/>
              <a:stretch>
                <a:fillRect l="-17843" t="0" r="-17843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rot="0">
            <a:off x="-24891" y="3253578"/>
            <a:ext cx="18422794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653">
            <a:off x="8493611" y="5145881"/>
            <a:ext cx="990429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5400000">
            <a:off x="4976899" y="6765526"/>
            <a:ext cx="703342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1019175"/>
            <a:ext cx="972479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-99">
                <a:solidFill>
                  <a:srgbClr val="FFFFFF"/>
                </a:solidFill>
                <a:latin typeface="Archivo Black"/>
              </a:rPr>
              <a:t>Related Work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937543" y="3803721"/>
            <a:ext cx="7559277" cy="913464"/>
            <a:chOff x="0" y="0"/>
            <a:chExt cx="10079035" cy="121795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44031"/>
              <a:ext cx="10079035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Archivo Black"/>
                </a:rPr>
                <a:t>PREDICTION RATE OF 0.912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10079035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Archivo Black"/>
                </a:rPr>
                <a:t>KNN ALGORITHM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37543" y="5586412"/>
            <a:ext cx="7559277" cy="1303989"/>
            <a:chOff x="0" y="0"/>
            <a:chExt cx="10079035" cy="173865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264731"/>
              <a:ext cx="10079035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Archivo Black"/>
                </a:rPr>
                <a:t>PERFORMANCE LEVEL OF 80%.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10079035" cy="1029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Archivo Black"/>
                </a:rPr>
                <a:t>K-MEANS – HYBRID FEATURE SELECTION (SKM-HFS)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rot="1653">
            <a:off x="8498374" y="7321408"/>
            <a:ext cx="990429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8942305" y="7761939"/>
            <a:ext cx="7559277" cy="913464"/>
            <a:chOff x="0" y="0"/>
            <a:chExt cx="10079035" cy="121795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744031"/>
              <a:ext cx="10079035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Archivo Black"/>
                </a:rPr>
                <a:t>ACCURACY OF 0.998.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10079035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Archivo Black"/>
                </a:rPr>
                <a:t>SVM ALGORITHMS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2060644"/>
            <a:ext cx="7559277" cy="807786"/>
            <a:chOff x="0" y="0"/>
            <a:chExt cx="10079035" cy="107704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753556"/>
              <a:ext cx="10079035" cy="323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77"/>
                </a:lnSpc>
              </a:pPr>
              <a:r>
                <a:rPr lang="en-US" sz="1521">
                  <a:solidFill>
                    <a:srgbClr val="FFFFFF"/>
                  </a:solidFill>
                  <a:latin typeface="Archivo Black"/>
                </a:rPr>
                <a:t>RANDOM FOREST, NAIVE BAYES, KNN, </a:t>
              </a:r>
              <a:r>
                <a:rPr lang="en-US" sz="1521">
                  <a:solidFill>
                    <a:srgbClr val="FFFFFF"/>
                  </a:solidFill>
                  <a:latin typeface="Archivo Black"/>
                </a:rPr>
                <a:t>NEURAL NETWORK, SVM, SOM.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10079035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Archivo Black"/>
                </a:rPr>
                <a:t>ANALYSIS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2B7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44436" y="4232808"/>
            <a:ext cx="3706633" cy="3731870"/>
            <a:chOff x="0" y="0"/>
            <a:chExt cx="603452" cy="607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3452" cy="607561"/>
            </a:xfrm>
            <a:custGeom>
              <a:avLst/>
              <a:gdLst/>
              <a:ahLst/>
              <a:cxnLst/>
              <a:rect r="r" b="b" t="t" l="l"/>
              <a:pathLst>
                <a:path h="607561" w="603452">
                  <a:moveTo>
                    <a:pt x="0" y="0"/>
                  </a:moveTo>
                  <a:lnTo>
                    <a:pt x="603452" y="0"/>
                  </a:lnTo>
                  <a:lnTo>
                    <a:pt x="603452" y="607561"/>
                  </a:lnTo>
                  <a:lnTo>
                    <a:pt x="0" y="607561"/>
                  </a:lnTo>
                  <a:close/>
                </a:path>
              </a:pathLst>
            </a:custGeom>
            <a:solidFill>
              <a:srgbClr val="FFD0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444436" y="4232808"/>
            <a:ext cx="2852342" cy="3731870"/>
            <a:chOff x="0" y="0"/>
            <a:chExt cx="464371" cy="607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4371" cy="607561"/>
            </a:xfrm>
            <a:custGeom>
              <a:avLst/>
              <a:gdLst/>
              <a:ahLst/>
              <a:cxnLst/>
              <a:rect r="r" b="b" t="t" l="l"/>
              <a:pathLst>
                <a:path h="607561" w="464371">
                  <a:moveTo>
                    <a:pt x="0" y="0"/>
                  </a:moveTo>
                  <a:lnTo>
                    <a:pt x="464371" y="0"/>
                  </a:lnTo>
                  <a:lnTo>
                    <a:pt x="464371" y="607561"/>
                  </a:lnTo>
                  <a:lnTo>
                    <a:pt x="0" y="607561"/>
                  </a:lnTo>
                  <a:close/>
                </a:path>
              </a:pathLst>
            </a:custGeom>
            <a:solidFill>
              <a:srgbClr val="FFD03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Space Mono"/>
                </a:rPr>
                <a:t>UDP floods</a:t>
              </a:r>
            </a:p>
            <a:p>
              <a:pPr algn="ctr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Space Mono"/>
                </a:rPr>
                <a:t>ICMP </a:t>
              </a:r>
              <a:r>
                <a:rPr lang="en-US" sz="2000">
                  <a:solidFill>
                    <a:srgbClr val="000000"/>
                  </a:solidFill>
                  <a:latin typeface="Space Mono"/>
                </a:rPr>
                <a:t>floods</a:t>
              </a:r>
            </a:p>
            <a:p>
              <a:pPr algn="ctr">
                <a:lnSpc>
                  <a:spcPts val="2600"/>
                </a:lnSpc>
              </a:pPr>
            </a:p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000000"/>
                  </a:solidFill>
                  <a:latin typeface="Space Mono"/>
                </a:rPr>
                <a:t>which is mainly used to drench the internet pipe of targeted server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008444" y="4232808"/>
            <a:ext cx="3720412" cy="3731870"/>
            <a:chOff x="0" y="0"/>
            <a:chExt cx="608062" cy="6099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8062" cy="609935"/>
            </a:xfrm>
            <a:custGeom>
              <a:avLst/>
              <a:gdLst/>
              <a:ahLst/>
              <a:cxnLst/>
              <a:rect r="r" b="b" t="t" l="l"/>
              <a:pathLst>
                <a:path h="609935" w="608062">
                  <a:moveTo>
                    <a:pt x="0" y="0"/>
                  </a:moveTo>
                  <a:lnTo>
                    <a:pt x="608062" y="0"/>
                  </a:lnTo>
                  <a:lnTo>
                    <a:pt x="608062" y="609935"/>
                  </a:lnTo>
                  <a:lnTo>
                    <a:pt x="0" y="60993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600"/>
                </a:lnSpc>
              </a:pPr>
            </a:p>
            <a:p>
              <a:pPr algn="ctr">
                <a:lnSpc>
                  <a:spcPts val="26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876513" y="4232808"/>
            <a:ext cx="2852342" cy="3731870"/>
            <a:chOff x="0" y="0"/>
            <a:chExt cx="466185" cy="6099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6185" cy="609935"/>
            </a:xfrm>
            <a:custGeom>
              <a:avLst/>
              <a:gdLst/>
              <a:ahLst/>
              <a:cxnLst/>
              <a:rect r="r" b="b" t="t" l="l"/>
              <a:pathLst>
                <a:path h="609935" w="466185">
                  <a:moveTo>
                    <a:pt x="0" y="0"/>
                  </a:moveTo>
                  <a:lnTo>
                    <a:pt x="466185" y="0"/>
                  </a:lnTo>
                  <a:lnTo>
                    <a:pt x="466185" y="609935"/>
                  </a:lnTo>
                  <a:lnTo>
                    <a:pt x="0" y="60993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600"/>
                </a:lnSpc>
              </a:pPr>
            </a:p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FFFFFF"/>
                  </a:solidFill>
                  <a:latin typeface="Space Mono"/>
                </a:rPr>
                <a:t>GET/POST floods which focus on web applications and its</a:t>
              </a:r>
            </a:p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FFFFFF"/>
                  </a:solidFill>
                  <a:latin typeface="Space Mono"/>
                </a:rPr>
                <a:t>goal is to crash the web server.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296778" y="4232808"/>
            <a:ext cx="3579735" cy="3975529"/>
            <a:chOff x="0" y="0"/>
            <a:chExt cx="779665" cy="8658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79665" cy="865869"/>
            </a:xfrm>
            <a:custGeom>
              <a:avLst/>
              <a:gdLst/>
              <a:ahLst/>
              <a:cxnLst/>
              <a:rect r="r" b="b" t="t" l="l"/>
              <a:pathLst>
                <a:path h="865869" w="779665">
                  <a:moveTo>
                    <a:pt x="619645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05849"/>
                  </a:lnTo>
                  <a:lnTo>
                    <a:pt x="160020" y="865869"/>
                  </a:lnTo>
                  <a:lnTo>
                    <a:pt x="619645" y="865869"/>
                  </a:lnTo>
                  <a:lnTo>
                    <a:pt x="779665" y="705849"/>
                  </a:lnTo>
                  <a:lnTo>
                    <a:pt x="779665" y="160020"/>
                  </a:lnTo>
                  <a:lnTo>
                    <a:pt x="61964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63500" y="44450"/>
              <a:ext cx="685800" cy="704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Space Mono"/>
                </a:rPr>
                <a:t>SYN flood</a:t>
              </a:r>
            </a:p>
            <a:p>
              <a:pPr algn="ctr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Space Mono"/>
                </a:rPr>
                <a:t>fragmented packet</a:t>
              </a:r>
            </a:p>
            <a:p>
              <a:pPr algn="ctr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Space Mono"/>
                </a:rPr>
                <a:t>ping of death</a:t>
              </a:r>
            </a:p>
            <a:p>
              <a:pPr algn="ctr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Space Mono"/>
                </a:rPr>
                <a:t>smurf DDoS </a:t>
              </a:r>
            </a:p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000000"/>
                  </a:solidFill>
                  <a:latin typeface="Space Mono"/>
                </a:rPr>
                <a:t>which mainly focus on extracting the server resources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1009650"/>
            <a:ext cx="10789624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-140">
                <a:solidFill>
                  <a:srgbClr val="FFFFFF"/>
                </a:solidFill>
                <a:latin typeface="Archivo Black"/>
              </a:rPr>
              <a:t>Proposed work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4538028"/>
            <a:ext cx="5553831" cy="971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2"/>
              </a:lnSpc>
            </a:pPr>
            <a:r>
              <a:rPr lang="en-US" sz="1872">
                <a:solidFill>
                  <a:srgbClr val="FFFFFF"/>
                </a:solidFill>
                <a:latin typeface="Space Mono"/>
              </a:rPr>
              <a:t>SVM and Decision tree algorithm to detect the attacks due to its accurate classification and less complexity.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0" y="2445908"/>
            <a:ext cx="18422794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5397909">
            <a:off x="3597583" y="6366454"/>
            <a:ext cx="783156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8444436" y="3079013"/>
            <a:ext cx="2852342" cy="639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57"/>
              </a:lnSpc>
            </a:pPr>
            <a:r>
              <a:rPr lang="en-US" sz="1827">
                <a:solidFill>
                  <a:srgbClr val="FFFFFF"/>
                </a:solidFill>
                <a:latin typeface="Space Mono"/>
              </a:rPr>
              <a:t>Volume-based attacks</a:t>
            </a:r>
          </a:p>
          <a:p>
            <a:pPr algn="l">
              <a:lnSpc>
                <a:spcPts val="2557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1660475" y="3069488"/>
            <a:ext cx="285234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Space Mono"/>
              </a:rPr>
              <a:t>Protocol Attacks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876513" y="3069488"/>
            <a:ext cx="2852342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Space Mono"/>
              </a:rPr>
              <a:t>Application Layer attacks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7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2445908"/>
            <a:ext cx="18422794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5397909">
            <a:off x="2187359" y="6366457"/>
            <a:ext cx="783156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397909">
            <a:off x="8283359" y="6366457"/>
            <a:ext cx="783156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790751"/>
            <a:ext cx="931176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-140">
                <a:solidFill>
                  <a:srgbClr val="FFFFFF"/>
                </a:solidFill>
                <a:latin typeface="Archivo Black"/>
              </a:rPr>
              <a:t>Machine Learning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5430409"/>
            <a:ext cx="4584125" cy="2795294"/>
            <a:chOff x="0" y="0"/>
            <a:chExt cx="6112166" cy="372705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6112166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rchivo Black"/>
                </a:rPr>
                <a:t>SVM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89309"/>
              <a:ext cx="6112166" cy="27377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25"/>
                </a:lnSpc>
              </a:pPr>
              <a:r>
                <a:rPr lang="en-US" sz="1660">
                  <a:solidFill>
                    <a:srgbClr val="FFFFFF"/>
                  </a:solidFill>
                  <a:latin typeface="Space Mono"/>
                </a:rPr>
                <a:t>SVM is a machine learning technique supervised and used for the purpose of classification and regression.</a:t>
              </a:r>
            </a:p>
            <a:p>
              <a:pPr>
                <a:lnSpc>
                  <a:spcPts val="2325"/>
                </a:lnSpc>
              </a:pPr>
            </a:p>
            <a:p>
              <a:pPr marL="0" indent="0" lvl="0">
                <a:lnSpc>
                  <a:spcPts val="2325"/>
                </a:lnSpc>
                <a:spcBef>
                  <a:spcPct val="0"/>
                </a:spcBef>
              </a:pPr>
              <a:r>
                <a:rPr lang="en-US" sz="1660">
                  <a:solidFill>
                    <a:srgbClr val="FFFFFF"/>
                  </a:solidFill>
                  <a:latin typeface="Space Mono"/>
                </a:rPr>
                <a:t>Compared with other machine learning methods, SVM is more stable.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51938" y="5430409"/>
            <a:ext cx="4584125" cy="1909469"/>
            <a:chOff x="0" y="0"/>
            <a:chExt cx="6112166" cy="254595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89309"/>
              <a:ext cx="6112166" cy="1556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325"/>
                </a:lnSpc>
                <a:spcBef>
                  <a:spcPct val="0"/>
                </a:spcBef>
              </a:pPr>
              <a:r>
                <a:rPr lang="en-US" sz="1660">
                  <a:solidFill>
                    <a:srgbClr val="FFFFFF"/>
                  </a:solidFill>
                  <a:latin typeface="Space Mono"/>
                </a:rPr>
                <a:t>The decision tree is used for the classification of different traffic and to differentiate between normal and malicious traffic.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6112166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rchivo Black"/>
                </a:rPr>
                <a:t>DECISION TREE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675175" y="5430409"/>
            <a:ext cx="4584125" cy="1424606"/>
            <a:chOff x="0" y="0"/>
            <a:chExt cx="6112166" cy="189947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89309"/>
              <a:ext cx="6112166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Space Mono"/>
                </a:rPr>
                <a:t>Training data</a:t>
              </a:r>
            </a:p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Space Mono"/>
                </a:rPr>
                <a:t>Testing data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6112166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rchivo Black"/>
                </a:rPr>
                <a:t>DATASET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4299882"/>
            <a:ext cx="807886" cy="611055"/>
          </a:xfrm>
          <a:custGeom>
            <a:avLst/>
            <a:gdLst/>
            <a:ahLst/>
            <a:cxnLst/>
            <a:rect r="r" b="b" t="t" l="l"/>
            <a:pathLst>
              <a:path h="611055" w="807886">
                <a:moveTo>
                  <a:pt x="0" y="0"/>
                </a:moveTo>
                <a:lnTo>
                  <a:pt x="807886" y="0"/>
                </a:lnTo>
                <a:lnTo>
                  <a:pt x="807886" y="611055"/>
                </a:lnTo>
                <a:lnTo>
                  <a:pt x="0" y="611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851938" y="4202790"/>
            <a:ext cx="805239" cy="805239"/>
          </a:xfrm>
          <a:custGeom>
            <a:avLst/>
            <a:gdLst/>
            <a:ahLst/>
            <a:cxnLst/>
            <a:rect r="r" b="b" t="t" l="l"/>
            <a:pathLst>
              <a:path h="805239" w="805239">
                <a:moveTo>
                  <a:pt x="0" y="0"/>
                </a:moveTo>
                <a:lnTo>
                  <a:pt x="805238" y="0"/>
                </a:lnTo>
                <a:lnTo>
                  <a:pt x="805238" y="805239"/>
                </a:lnTo>
                <a:lnTo>
                  <a:pt x="0" y="805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693514" y="4249351"/>
            <a:ext cx="634557" cy="807886"/>
          </a:xfrm>
          <a:custGeom>
            <a:avLst/>
            <a:gdLst/>
            <a:ahLst/>
            <a:cxnLst/>
            <a:rect r="r" b="b" t="t" l="l"/>
            <a:pathLst>
              <a:path h="807886" w="634557">
                <a:moveTo>
                  <a:pt x="0" y="0"/>
                </a:moveTo>
                <a:lnTo>
                  <a:pt x="634557" y="0"/>
                </a:lnTo>
                <a:lnTo>
                  <a:pt x="634557" y="807885"/>
                </a:lnTo>
                <a:lnTo>
                  <a:pt x="0" y="807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470076"/>
            <a:ext cx="458412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Space Mono"/>
              </a:rPr>
              <a:t>Proposed work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2B7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0" y="3340181"/>
          <a:ext cx="18288000" cy="5918119"/>
        </p:xfrm>
        <a:graphic>
          <a:graphicData uri="http://schemas.openxmlformats.org/drawingml/2006/table">
            <a:tbl>
              <a:tblPr/>
              <a:tblGrid>
                <a:gridCol w="6626012"/>
                <a:gridCol w="11661988"/>
              </a:tblGrid>
              <a:tr h="1027138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chivo Black"/>
                        </a:rPr>
                        <a:t>INITIAL PHASE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Space Mono"/>
                        </a:rPr>
                        <a:t>the dataset is divided into training and test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7138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chivo Black"/>
                        </a:rPr>
                        <a:t>FEATURE EXTRACTION PHASE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Space Mono"/>
                        </a:rPr>
                        <a:t>essential features are identified </a:t>
                      </a:r>
                      <a:r>
                        <a:rPr lang="en-US" sz="2000">
                          <a:solidFill>
                            <a:srgbClr val="FFFFFF"/>
                          </a:solidFill>
                          <a:latin typeface="Space Mono"/>
                        </a:rPr>
                        <a:t>and selected for further detection process.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172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chivo Black"/>
                        </a:rPr>
                        <a:t>THIRD PHASE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Space Mono"/>
                        </a:rPr>
                        <a:t>dataset is passed through the SVM classifier and Decision tree </a:t>
                      </a:r>
                      <a:r>
                        <a:rPr lang="en-US" sz="2000">
                          <a:solidFill>
                            <a:srgbClr val="FFFFFF"/>
                          </a:solidFill>
                          <a:latin typeface="Space Mono"/>
                        </a:rPr>
                        <a:t>module.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7836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chivo Black"/>
                        </a:rPr>
                        <a:t>CLASSIFIER OUTPUT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Space Mono"/>
                        </a:rPr>
                        <a:t>Classifiers output the traffic dataset into two classes </a:t>
                      </a:r>
                      <a:r>
                        <a:rPr lang="en-US" sz="2000">
                          <a:solidFill>
                            <a:srgbClr val="FFFFFF"/>
                          </a:solidFill>
                          <a:latin typeface="Space Mono"/>
                        </a:rPr>
                        <a:t>either attack or normal based on the flag value (0 or 1). In case of attack instance (flag=1), it alerts the controllers to drop the particular flow from the flow table. Otherwise, controller will formulate the routing path for the normal traffic packets.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7836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chivo Black"/>
                        </a:rPr>
                        <a:t>FORWARDING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Space Mono"/>
                        </a:rPr>
                        <a:t>The controller will send the forwarding table to process such </a:t>
                      </a:r>
                      <a:r>
                        <a:rPr lang="en-US" sz="2000">
                          <a:solidFill>
                            <a:srgbClr val="FFFFFF"/>
                          </a:solidFill>
                          <a:latin typeface="Space Mono"/>
                        </a:rPr>
                        <a:t>payload whenever the DDoS issue is detected through using SVM classifier and decision tree. The SVM has high robust that it uses a kernel trick technique to gives out the possible outputs.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028700" y="1028700"/>
            <a:ext cx="13124460" cy="1368425"/>
            <a:chOff x="0" y="0"/>
            <a:chExt cx="17499280" cy="182456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83117"/>
              <a:ext cx="17499280" cy="1441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 spc="-140">
                  <a:solidFill>
                    <a:srgbClr val="FFFFFF"/>
                  </a:solidFill>
                  <a:latin typeface="Archivo Black"/>
                </a:rPr>
                <a:t>DDoS attack identification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6112166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Space Mono"/>
                </a:rPr>
                <a:t>Proposed work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DAFKt7K4YcM</dc:identifier>
  <dcterms:modified xsi:type="dcterms:W3CDTF">2011-08-01T06:04:30Z</dcterms:modified>
  <cp:revision>1</cp:revision>
  <dc:title>Research Paper</dc:title>
</cp:coreProperties>
</file>